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70" r:id="rId3"/>
    <p:sldId id="271" r:id="rId4"/>
    <p:sldId id="272" r:id="rId5"/>
    <p:sldId id="273" r:id="rId6"/>
    <p:sldId id="274" r:id="rId7"/>
    <p:sldId id="277" r:id="rId8"/>
    <p:sldId id="280" r:id="rId9"/>
    <p:sldId id="281" r:id="rId10"/>
    <p:sldId id="282" r:id="rId11"/>
    <p:sldId id="279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2" r:id="rId20"/>
    <p:sldId id="294" r:id="rId21"/>
    <p:sldId id="296" r:id="rId22"/>
    <p:sldId id="297" r:id="rId23"/>
    <p:sldId id="293" r:id="rId24"/>
    <p:sldId id="298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7215"/>
  </p:normalViewPr>
  <p:slideViewPr>
    <p:cSldViewPr snapToGrid="0">
      <p:cViewPr varScale="1">
        <p:scale>
          <a:sx n="131" d="100"/>
          <a:sy n="131" d="100"/>
        </p:scale>
        <p:origin x="10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B63720-83AD-41D5-8654-58400524937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B922A64-4BF0-4367-B91B-7569C4453A3F}">
      <dgm:prSet/>
      <dgm:spPr/>
      <dgm:t>
        <a:bodyPr/>
        <a:lstStyle/>
        <a:p>
          <a:r>
            <a:rPr lang="en-US"/>
            <a:t>Column headers are values, not variable names.</a:t>
          </a:r>
        </a:p>
      </dgm:t>
    </dgm:pt>
    <dgm:pt modelId="{CF324B2E-EC97-4D4E-931F-23B1FD278EBD}" type="parTrans" cxnId="{0905185D-55B6-4AB2-B8E0-7796D2BD6C56}">
      <dgm:prSet/>
      <dgm:spPr/>
      <dgm:t>
        <a:bodyPr/>
        <a:lstStyle/>
        <a:p>
          <a:endParaRPr lang="en-US"/>
        </a:p>
      </dgm:t>
    </dgm:pt>
    <dgm:pt modelId="{7B425B52-D2F3-459A-B570-888C3B2B311A}" type="sibTrans" cxnId="{0905185D-55B6-4AB2-B8E0-7796D2BD6C56}">
      <dgm:prSet/>
      <dgm:spPr/>
      <dgm:t>
        <a:bodyPr/>
        <a:lstStyle/>
        <a:p>
          <a:endParaRPr lang="en-US"/>
        </a:p>
      </dgm:t>
    </dgm:pt>
    <dgm:pt modelId="{7ABF622F-947B-4318-9E29-AA3FBF6DD48E}">
      <dgm:prSet/>
      <dgm:spPr/>
      <dgm:t>
        <a:bodyPr/>
        <a:lstStyle/>
        <a:p>
          <a:r>
            <a:rPr lang="en-US"/>
            <a:t>Multiple variables are stored in one column.</a:t>
          </a:r>
        </a:p>
      </dgm:t>
    </dgm:pt>
    <dgm:pt modelId="{A8A9F179-C059-4B24-B74D-333C43DB669A}" type="parTrans" cxnId="{B40E6193-8D6F-4070-A772-41BCFF21DCAA}">
      <dgm:prSet/>
      <dgm:spPr/>
      <dgm:t>
        <a:bodyPr/>
        <a:lstStyle/>
        <a:p>
          <a:endParaRPr lang="en-US"/>
        </a:p>
      </dgm:t>
    </dgm:pt>
    <dgm:pt modelId="{FCAA1C6E-41EE-4A4C-B97D-41205AC4204A}" type="sibTrans" cxnId="{B40E6193-8D6F-4070-A772-41BCFF21DCAA}">
      <dgm:prSet/>
      <dgm:spPr/>
      <dgm:t>
        <a:bodyPr/>
        <a:lstStyle/>
        <a:p>
          <a:endParaRPr lang="en-US"/>
        </a:p>
      </dgm:t>
    </dgm:pt>
    <dgm:pt modelId="{577AAF8A-963A-4A52-BBF2-2C526952F971}">
      <dgm:prSet/>
      <dgm:spPr/>
      <dgm:t>
        <a:bodyPr/>
        <a:lstStyle/>
        <a:p>
          <a:r>
            <a:rPr lang="en-US"/>
            <a:t>Variables are stored in both rows and columns.</a:t>
          </a:r>
        </a:p>
      </dgm:t>
    </dgm:pt>
    <dgm:pt modelId="{BE37EAEA-0CFB-4F10-B398-F20F19490441}" type="parTrans" cxnId="{7E5D5CF8-B43A-4739-BF31-FFE33166B640}">
      <dgm:prSet/>
      <dgm:spPr/>
      <dgm:t>
        <a:bodyPr/>
        <a:lstStyle/>
        <a:p>
          <a:endParaRPr lang="en-US"/>
        </a:p>
      </dgm:t>
    </dgm:pt>
    <dgm:pt modelId="{2FCB9F41-7A60-4E59-9619-109A00E9A6D8}" type="sibTrans" cxnId="{7E5D5CF8-B43A-4739-BF31-FFE33166B640}">
      <dgm:prSet/>
      <dgm:spPr/>
      <dgm:t>
        <a:bodyPr/>
        <a:lstStyle/>
        <a:p>
          <a:endParaRPr lang="en-US"/>
        </a:p>
      </dgm:t>
    </dgm:pt>
    <dgm:pt modelId="{B4F45026-AE57-44ED-AD77-09B73FF17FC8}">
      <dgm:prSet/>
      <dgm:spPr/>
      <dgm:t>
        <a:bodyPr/>
        <a:lstStyle/>
        <a:p>
          <a:r>
            <a:rPr lang="en-US"/>
            <a:t>Multiple types of observational units are stored in the same table.</a:t>
          </a:r>
        </a:p>
      </dgm:t>
    </dgm:pt>
    <dgm:pt modelId="{286C7F86-13DC-494B-BBDD-84CDCC991031}" type="parTrans" cxnId="{6C23B159-7419-424A-8396-62F06271CD1F}">
      <dgm:prSet/>
      <dgm:spPr/>
      <dgm:t>
        <a:bodyPr/>
        <a:lstStyle/>
        <a:p>
          <a:endParaRPr lang="en-US"/>
        </a:p>
      </dgm:t>
    </dgm:pt>
    <dgm:pt modelId="{C498559E-087B-4A49-AB09-A927EF5F8D4B}" type="sibTrans" cxnId="{6C23B159-7419-424A-8396-62F06271CD1F}">
      <dgm:prSet/>
      <dgm:spPr/>
      <dgm:t>
        <a:bodyPr/>
        <a:lstStyle/>
        <a:p>
          <a:endParaRPr lang="en-US"/>
        </a:p>
      </dgm:t>
    </dgm:pt>
    <dgm:pt modelId="{D797BDE3-8D7A-4713-A135-8E477ABF8857}">
      <dgm:prSet/>
      <dgm:spPr/>
      <dgm:t>
        <a:bodyPr/>
        <a:lstStyle/>
        <a:p>
          <a:r>
            <a:rPr lang="en-US"/>
            <a:t>A single observational unit is stored in multiple tables.</a:t>
          </a:r>
        </a:p>
      </dgm:t>
    </dgm:pt>
    <dgm:pt modelId="{09BB57FF-46A4-450C-8E4E-F64DA551EF19}" type="parTrans" cxnId="{F786CE59-7FDC-49C5-9249-E800FE72F301}">
      <dgm:prSet/>
      <dgm:spPr/>
      <dgm:t>
        <a:bodyPr/>
        <a:lstStyle/>
        <a:p>
          <a:endParaRPr lang="en-US"/>
        </a:p>
      </dgm:t>
    </dgm:pt>
    <dgm:pt modelId="{783561F8-CB17-4906-94E5-108EA0786BB5}" type="sibTrans" cxnId="{F786CE59-7FDC-49C5-9249-E800FE72F301}">
      <dgm:prSet/>
      <dgm:spPr/>
      <dgm:t>
        <a:bodyPr/>
        <a:lstStyle/>
        <a:p>
          <a:endParaRPr lang="en-US"/>
        </a:p>
      </dgm:t>
    </dgm:pt>
    <dgm:pt modelId="{036097F9-D946-C948-A406-8F2112722C4A}" type="pres">
      <dgm:prSet presAssocID="{5AB63720-83AD-41D5-8654-58400524937B}" presName="diagram" presStyleCnt="0">
        <dgm:presLayoutVars>
          <dgm:dir/>
          <dgm:resizeHandles val="exact"/>
        </dgm:presLayoutVars>
      </dgm:prSet>
      <dgm:spPr/>
    </dgm:pt>
    <dgm:pt modelId="{2D6CA94E-67E3-5347-85A3-2ED09CA19D7E}" type="pres">
      <dgm:prSet presAssocID="{CB922A64-4BF0-4367-B91B-7569C4453A3F}" presName="node" presStyleLbl="node1" presStyleIdx="0" presStyleCnt="5">
        <dgm:presLayoutVars>
          <dgm:bulletEnabled val="1"/>
        </dgm:presLayoutVars>
      </dgm:prSet>
      <dgm:spPr/>
    </dgm:pt>
    <dgm:pt modelId="{1090000D-B077-8545-A814-1ECCCE15B2E2}" type="pres">
      <dgm:prSet presAssocID="{7B425B52-D2F3-459A-B570-888C3B2B311A}" presName="sibTrans" presStyleCnt="0"/>
      <dgm:spPr/>
    </dgm:pt>
    <dgm:pt modelId="{5E835EF3-C9B2-B249-BFE1-0944CE463452}" type="pres">
      <dgm:prSet presAssocID="{7ABF622F-947B-4318-9E29-AA3FBF6DD48E}" presName="node" presStyleLbl="node1" presStyleIdx="1" presStyleCnt="5">
        <dgm:presLayoutVars>
          <dgm:bulletEnabled val="1"/>
        </dgm:presLayoutVars>
      </dgm:prSet>
      <dgm:spPr/>
    </dgm:pt>
    <dgm:pt modelId="{1D31033A-8D84-5842-BCF2-CC8AD2C30366}" type="pres">
      <dgm:prSet presAssocID="{FCAA1C6E-41EE-4A4C-B97D-41205AC4204A}" presName="sibTrans" presStyleCnt="0"/>
      <dgm:spPr/>
    </dgm:pt>
    <dgm:pt modelId="{77D22B22-3E6D-F94B-8A55-96E854089FC5}" type="pres">
      <dgm:prSet presAssocID="{577AAF8A-963A-4A52-BBF2-2C526952F971}" presName="node" presStyleLbl="node1" presStyleIdx="2" presStyleCnt="5">
        <dgm:presLayoutVars>
          <dgm:bulletEnabled val="1"/>
        </dgm:presLayoutVars>
      </dgm:prSet>
      <dgm:spPr/>
    </dgm:pt>
    <dgm:pt modelId="{9D9A5B06-4C88-7F4A-8225-347D54CFB4D0}" type="pres">
      <dgm:prSet presAssocID="{2FCB9F41-7A60-4E59-9619-109A00E9A6D8}" presName="sibTrans" presStyleCnt="0"/>
      <dgm:spPr/>
    </dgm:pt>
    <dgm:pt modelId="{59CCB5FF-DD16-A942-AE87-EE3A4BFAFBC3}" type="pres">
      <dgm:prSet presAssocID="{B4F45026-AE57-44ED-AD77-09B73FF17FC8}" presName="node" presStyleLbl="node1" presStyleIdx="3" presStyleCnt="5">
        <dgm:presLayoutVars>
          <dgm:bulletEnabled val="1"/>
        </dgm:presLayoutVars>
      </dgm:prSet>
      <dgm:spPr/>
    </dgm:pt>
    <dgm:pt modelId="{BF824CEC-12DD-7446-BAF1-552E2DBC4F32}" type="pres">
      <dgm:prSet presAssocID="{C498559E-087B-4A49-AB09-A927EF5F8D4B}" presName="sibTrans" presStyleCnt="0"/>
      <dgm:spPr/>
    </dgm:pt>
    <dgm:pt modelId="{5169455B-8BE8-E343-8C6B-880017D55C80}" type="pres">
      <dgm:prSet presAssocID="{D797BDE3-8D7A-4713-A135-8E477ABF8857}" presName="node" presStyleLbl="node1" presStyleIdx="4" presStyleCnt="5">
        <dgm:presLayoutVars>
          <dgm:bulletEnabled val="1"/>
        </dgm:presLayoutVars>
      </dgm:prSet>
      <dgm:spPr/>
    </dgm:pt>
  </dgm:ptLst>
  <dgm:cxnLst>
    <dgm:cxn modelId="{2E79F20E-BAA7-CF4D-B97D-112379308579}" type="presOf" srcId="{B4F45026-AE57-44ED-AD77-09B73FF17FC8}" destId="{59CCB5FF-DD16-A942-AE87-EE3A4BFAFBC3}" srcOrd="0" destOrd="0" presId="urn:microsoft.com/office/officeart/2005/8/layout/default"/>
    <dgm:cxn modelId="{5DAE9A15-0CE9-1D4E-90C6-720AB902B655}" type="presOf" srcId="{577AAF8A-963A-4A52-BBF2-2C526952F971}" destId="{77D22B22-3E6D-F94B-8A55-96E854089FC5}" srcOrd="0" destOrd="0" presId="urn:microsoft.com/office/officeart/2005/8/layout/default"/>
    <dgm:cxn modelId="{C169DD3C-3211-3445-B995-B7CC3F51F644}" type="presOf" srcId="{7ABF622F-947B-4318-9E29-AA3FBF6DD48E}" destId="{5E835EF3-C9B2-B249-BFE1-0944CE463452}" srcOrd="0" destOrd="0" presId="urn:microsoft.com/office/officeart/2005/8/layout/default"/>
    <dgm:cxn modelId="{6C23B159-7419-424A-8396-62F06271CD1F}" srcId="{5AB63720-83AD-41D5-8654-58400524937B}" destId="{B4F45026-AE57-44ED-AD77-09B73FF17FC8}" srcOrd="3" destOrd="0" parTransId="{286C7F86-13DC-494B-BBDD-84CDCC991031}" sibTransId="{C498559E-087B-4A49-AB09-A927EF5F8D4B}"/>
    <dgm:cxn modelId="{F786CE59-7FDC-49C5-9249-E800FE72F301}" srcId="{5AB63720-83AD-41D5-8654-58400524937B}" destId="{D797BDE3-8D7A-4713-A135-8E477ABF8857}" srcOrd="4" destOrd="0" parTransId="{09BB57FF-46A4-450C-8E4E-F64DA551EF19}" sibTransId="{783561F8-CB17-4906-94E5-108EA0786BB5}"/>
    <dgm:cxn modelId="{0905185D-55B6-4AB2-B8E0-7796D2BD6C56}" srcId="{5AB63720-83AD-41D5-8654-58400524937B}" destId="{CB922A64-4BF0-4367-B91B-7569C4453A3F}" srcOrd="0" destOrd="0" parTransId="{CF324B2E-EC97-4D4E-931F-23B1FD278EBD}" sibTransId="{7B425B52-D2F3-459A-B570-888C3B2B311A}"/>
    <dgm:cxn modelId="{ACD58392-9D89-F64B-965B-5E5D245D6425}" type="presOf" srcId="{D797BDE3-8D7A-4713-A135-8E477ABF8857}" destId="{5169455B-8BE8-E343-8C6B-880017D55C80}" srcOrd="0" destOrd="0" presId="urn:microsoft.com/office/officeart/2005/8/layout/default"/>
    <dgm:cxn modelId="{B40E6193-8D6F-4070-A772-41BCFF21DCAA}" srcId="{5AB63720-83AD-41D5-8654-58400524937B}" destId="{7ABF622F-947B-4318-9E29-AA3FBF6DD48E}" srcOrd="1" destOrd="0" parTransId="{A8A9F179-C059-4B24-B74D-333C43DB669A}" sibTransId="{FCAA1C6E-41EE-4A4C-B97D-41205AC4204A}"/>
    <dgm:cxn modelId="{47A822B4-4485-A94A-991F-858873180799}" type="presOf" srcId="{5AB63720-83AD-41D5-8654-58400524937B}" destId="{036097F9-D946-C948-A406-8F2112722C4A}" srcOrd="0" destOrd="0" presId="urn:microsoft.com/office/officeart/2005/8/layout/default"/>
    <dgm:cxn modelId="{E5B208DD-D176-F044-A44D-67B35C530812}" type="presOf" srcId="{CB922A64-4BF0-4367-B91B-7569C4453A3F}" destId="{2D6CA94E-67E3-5347-85A3-2ED09CA19D7E}" srcOrd="0" destOrd="0" presId="urn:microsoft.com/office/officeart/2005/8/layout/default"/>
    <dgm:cxn modelId="{7E5D5CF8-B43A-4739-BF31-FFE33166B640}" srcId="{5AB63720-83AD-41D5-8654-58400524937B}" destId="{577AAF8A-963A-4A52-BBF2-2C526952F971}" srcOrd="2" destOrd="0" parTransId="{BE37EAEA-0CFB-4F10-B398-F20F19490441}" sibTransId="{2FCB9F41-7A60-4E59-9619-109A00E9A6D8}"/>
    <dgm:cxn modelId="{212275E2-BEBC-1E48-A9FC-299A33D8E20C}" type="presParOf" srcId="{036097F9-D946-C948-A406-8F2112722C4A}" destId="{2D6CA94E-67E3-5347-85A3-2ED09CA19D7E}" srcOrd="0" destOrd="0" presId="urn:microsoft.com/office/officeart/2005/8/layout/default"/>
    <dgm:cxn modelId="{C01ABA0B-590F-694A-A206-B21CD68BE0D6}" type="presParOf" srcId="{036097F9-D946-C948-A406-8F2112722C4A}" destId="{1090000D-B077-8545-A814-1ECCCE15B2E2}" srcOrd="1" destOrd="0" presId="urn:microsoft.com/office/officeart/2005/8/layout/default"/>
    <dgm:cxn modelId="{F328E327-4E43-194D-940E-15A67A0FDB01}" type="presParOf" srcId="{036097F9-D946-C948-A406-8F2112722C4A}" destId="{5E835EF3-C9B2-B249-BFE1-0944CE463452}" srcOrd="2" destOrd="0" presId="urn:microsoft.com/office/officeart/2005/8/layout/default"/>
    <dgm:cxn modelId="{48C4D815-44FE-264C-AE1E-0B1913C514B8}" type="presParOf" srcId="{036097F9-D946-C948-A406-8F2112722C4A}" destId="{1D31033A-8D84-5842-BCF2-CC8AD2C30366}" srcOrd="3" destOrd="0" presId="urn:microsoft.com/office/officeart/2005/8/layout/default"/>
    <dgm:cxn modelId="{CB62BAEF-F17D-A246-A200-8A756CFB2A11}" type="presParOf" srcId="{036097F9-D946-C948-A406-8F2112722C4A}" destId="{77D22B22-3E6D-F94B-8A55-96E854089FC5}" srcOrd="4" destOrd="0" presId="urn:microsoft.com/office/officeart/2005/8/layout/default"/>
    <dgm:cxn modelId="{A8FBB21D-82FF-9348-801D-FBD345B5E971}" type="presParOf" srcId="{036097F9-D946-C948-A406-8F2112722C4A}" destId="{9D9A5B06-4C88-7F4A-8225-347D54CFB4D0}" srcOrd="5" destOrd="0" presId="urn:microsoft.com/office/officeart/2005/8/layout/default"/>
    <dgm:cxn modelId="{10EB4167-D082-DC48-9B11-E9C86A260663}" type="presParOf" srcId="{036097F9-D946-C948-A406-8F2112722C4A}" destId="{59CCB5FF-DD16-A942-AE87-EE3A4BFAFBC3}" srcOrd="6" destOrd="0" presId="urn:microsoft.com/office/officeart/2005/8/layout/default"/>
    <dgm:cxn modelId="{1690BCBC-F32E-4246-90BB-832E1F968B8A}" type="presParOf" srcId="{036097F9-D946-C948-A406-8F2112722C4A}" destId="{BF824CEC-12DD-7446-BAF1-552E2DBC4F32}" srcOrd="7" destOrd="0" presId="urn:microsoft.com/office/officeart/2005/8/layout/default"/>
    <dgm:cxn modelId="{A200339C-85EA-284A-939E-30B81D0CD361}" type="presParOf" srcId="{036097F9-D946-C948-A406-8F2112722C4A}" destId="{5169455B-8BE8-E343-8C6B-880017D55C8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CA94E-67E3-5347-85A3-2ED09CA19D7E}">
      <dsp:nvSpPr>
        <dsp:cNvPr id="0" name=""/>
        <dsp:cNvSpPr/>
      </dsp:nvSpPr>
      <dsp:spPr>
        <a:xfrm>
          <a:off x="0" y="29766"/>
          <a:ext cx="2464593" cy="1478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Column headers are values, not variable names.</a:t>
          </a:r>
        </a:p>
      </dsp:txBody>
      <dsp:txXfrm>
        <a:off x="0" y="29766"/>
        <a:ext cx="2464593" cy="1478756"/>
      </dsp:txXfrm>
    </dsp:sp>
    <dsp:sp modelId="{5E835EF3-C9B2-B249-BFE1-0944CE463452}">
      <dsp:nvSpPr>
        <dsp:cNvPr id="0" name=""/>
        <dsp:cNvSpPr/>
      </dsp:nvSpPr>
      <dsp:spPr>
        <a:xfrm>
          <a:off x="2711053" y="29766"/>
          <a:ext cx="2464593" cy="1478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Multiple variables are stored in one column.</a:t>
          </a:r>
        </a:p>
      </dsp:txBody>
      <dsp:txXfrm>
        <a:off x="2711053" y="29766"/>
        <a:ext cx="2464593" cy="1478756"/>
      </dsp:txXfrm>
    </dsp:sp>
    <dsp:sp modelId="{77D22B22-3E6D-F94B-8A55-96E854089FC5}">
      <dsp:nvSpPr>
        <dsp:cNvPr id="0" name=""/>
        <dsp:cNvSpPr/>
      </dsp:nvSpPr>
      <dsp:spPr>
        <a:xfrm>
          <a:off x="5422106" y="29766"/>
          <a:ext cx="2464593" cy="1478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Variables are stored in both rows and columns.</a:t>
          </a:r>
        </a:p>
      </dsp:txBody>
      <dsp:txXfrm>
        <a:off x="5422106" y="29766"/>
        <a:ext cx="2464593" cy="1478756"/>
      </dsp:txXfrm>
    </dsp:sp>
    <dsp:sp modelId="{59CCB5FF-DD16-A942-AE87-EE3A4BFAFBC3}">
      <dsp:nvSpPr>
        <dsp:cNvPr id="0" name=""/>
        <dsp:cNvSpPr/>
      </dsp:nvSpPr>
      <dsp:spPr>
        <a:xfrm>
          <a:off x="1355526" y="1754981"/>
          <a:ext cx="2464593" cy="1478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Multiple types of observational units are stored in the same table.</a:t>
          </a:r>
        </a:p>
      </dsp:txBody>
      <dsp:txXfrm>
        <a:off x="1355526" y="1754981"/>
        <a:ext cx="2464593" cy="1478756"/>
      </dsp:txXfrm>
    </dsp:sp>
    <dsp:sp modelId="{5169455B-8BE8-E343-8C6B-880017D55C80}">
      <dsp:nvSpPr>
        <dsp:cNvPr id="0" name=""/>
        <dsp:cNvSpPr/>
      </dsp:nvSpPr>
      <dsp:spPr>
        <a:xfrm>
          <a:off x="4066579" y="1754981"/>
          <a:ext cx="2464593" cy="1478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 single observational unit is stored in multiple tables.</a:t>
          </a:r>
        </a:p>
      </dsp:txBody>
      <dsp:txXfrm>
        <a:off x="4066579" y="1754981"/>
        <a:ext cx="2464593" cy="147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6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Capitalization also matters</a:t>
            </a:r>
          </a:p>
        </p:txBody>
      </p:sp>
    </p:spTree>
    <p:extLst>
      <p:ext uri="{BB962C8B-B14F-4D97-AF65-F5344CB8AC3E}">
        <p14:creationId xmlns:p14="http://schemas.microsoft.com/office/powerpoint/2010/main" val="3903977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often prefer to use a plain text format for columns in an Excel worksheet that are going to contain dates, so that it doesn’t do anything to them. </a:t>
            </a:r>
          </a:p>
          <a:p>
            <a:r>
              <a:rPr lang="en-US" dirty="0"/>
              <a:t>However, if you do this on columns that already contain dates, Excel will convert them to a text value of their underlying numeric representation. Another way to force Excel to treat dates as text is to begin the date with an apostrophe, like this: '2014-06-14</a:t>
            </a:r>
          </a:p>
        </p:txBody>
      </p:sp>
    </p:spTree>
    <p:extLst>
      <p:ext uri="{BB962C8B-B14F-4D97-AF65-F5344CB8AC3E}">
        <p14:creationId xmlns:p14="http://schemas.microsoft.com/office/powerpoint/2010/main" val="2631685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 of spreadsheets with non-rectangular layouts. These layouts are likely to cause problems in analysis.</a:t>
            </a:r>
          </a:p>
          <a:p>
            <a:r>
              <a:rPr lang="en-US" dirty="0"/>
              <a:t>Reorganization of Figure 5D as a pair of rectangles.</a:t>
            </a:r>
          </a:p>
        </p:txBody>
      </p:sp>
    </p:spTree>
    <p:extLst>
      <p:ext uri="{BB962C8B-B14F-4D97-AF65-F5344CB8AC3E}">
        <p14:creationId xmlns:p14="http://schemas.microsoft.com/office/powerpoint/2010/main" val="3201278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C3580-594E-230B-F627-C713E8925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6BE8C-FE47-1C10-F6EB-236559407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07829-6B63-D3E7-7204-2DC49BA6F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70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3D69A-694A-0BB9-FD82-DCB17AEAB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B0351A-FFC1-0A8C-815E-A61D630A13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749373-0C2E-8E5A-3DB8-6E337CC6A0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751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44AE7-00A4-A322-0C64-DB3AE1C16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97525-4440-0EE5-0A67-6EC97900E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4A556-CFCA-3D7A-8C36-F685426D4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highlighting potential outlier, B is the preferred method ( csv files don’t store the highlighting information, data can be lost)</a:t>
            </a:r>
          </a:p>
        </p:txBody>
      </p:sp>
    </p:spTree>
    <p:extLst>
      <p:ext uri="{BB962C8B-B14F-4D97-AF65-F5344CB8AC3E}">
        <p14:creationId xmlns:p14="http://schemas.microsoft.com/office/powerpoint/2010/main" val="27122215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>
          <a:extLst>
            <a:ext uri="{FF2B5EF4-FFF2-40B4-BE49-F238E27FC236}">
              <a16:creationId xmlns:a16="http://schemas.microsoft.com/office/drawing/2014/main" id="{5DEC0BAC-CE1F-E1DA-BF8E-88BEFEB54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21e240629_0_96:notes">
            <a:extLst>
              <a:ext uri="{FF2B5EF4-FFF2-40B4-BE49-F238E27FC236}">
                <a16:creationId xmlns:a16="http://schemas.microsoft.com/office/drawing/2014/main" id="{77314E18-E78C-5DF1-3704-7057F129D3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21e240629_0_96:notes">
            <a:extLst>
              <a:ext uri="{FF2B5EF4-FFF2-40B4-BE49-F238E27FC236}">
                <a16:creationId xmlns:a16="http://schemas.microsoft.com/office/drawing/2014/main" id="{F63637F9-4ADC-2B7E-8082-806F72FF7E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96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the just the first step but must be repeated many times over the course of analysis </a:t>
            </a:r>
          </a:p>
          <a:p>
            <a:r>
              <a:rPr lang="en-US" dirty="0"/>
              <a:t>The principles of tidy data provide a standard way to organize data values within a dataset and </a:t>
            </a:r>
            <a:r>
              <a:rPr lang="en-US" sz="1100" dirty="0">
                <a:effectLst/>
              </a:rPr>
              <a:t>to link the structure of a dataset (its physical layout) with its semantics (its meaning)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7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3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7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effectLst/>
                <a:latin typeface="Avenir Next" panose="020B0503020202020204" pitchFamily="34" charset="0"/>
              </a:rPr>
              <a:t>This example violates #1: the column headers are values, rather than variables.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effectLst/>
                <a:latin typeface="Avenir Next" panose="020B0503020202020204" pitchFamily="34" charset="0"/>
              </a:rPr>
              <a:t> We need to explicitly create the variable column (income)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effectLst/>
                <a:latin typeface="Avenir Next" panose="020B0503020202020204" pitchFamily="34" charset="0"/>
              </a:rPr>
              <a:t> Then </a:t>
            </a:r>
            <a:r>
              <a:rPr lang="en-US" i="1" dirty="0">
                <a:effectLst/>
                <a:latin typeface="Avenir Next" panose="020B0503020202020204" pitchFamily="34" charset="0"/>
              </a:rPr>
              <a:t>melt </a:t>
            </a:r>
            <a:r>
              <a:rPr lang="en-US" dirty="0">
                <a:effectLst/>
                <a:latin typeface="Avenir Next" panose="020B0503020202020204" pitchFamily="34" charset="0"/>
              </a:rPr>
              <a:t>those values in the header into that column, thus turning the wide dataset, long (here, </a:t>
            </a:r>
            <a:r>
              <a:rPr lang="en-US" i="1" dirty="0">
                <a:effectLst/>
                <a:latin typeface="Avenir Next" panose="020B0503020202020204" pitchFamily="34" charset="0"/>
              </a:rPr>
              <a:t>molten</a:t>
            </a:r>
            <a:r>
              <a:rPr lang="en-US" dirty="0">
                <a:effectLst/>
                <a:latin typeface="Avenir Next" panose="020B0503020202020204" pitchFamily="34" charset="0"/>
              </a:rPr>
              <a:t>)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013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effectLst/>
                <a:latin typeface="Avenir Next" panose="020B0503020202020204" pitchFamily="34" charset="0"/>
              </a:rPr>
              <a:t>Dataset: World Health Organization records on the counts of tuberculosis cases by country, year, and demographic 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effectLst/>
                <a:latin typeface="Avenir Next" panose="020B0503020202020204" pitchFamily="34" charset="0"/>
              </a:rPr>
              <a:t>Code Example of Melting and Tidying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368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date variable (year, month, d1 through d31) and </a:t>
            </a:r>
            <a:r>
              <a:rPr lang="en-US" dirty="0" err="1"/>
              <a:t>tmax</a:t>
            </a:r>
            <a:r>
              <a:rPr lang="en-US" dirty="0"/>
              <a:t> and </a:t>
            </a:r>
            <a:r>
              <a:rPr lang="en-US" dirty="0" err="1"/>
              <a:t>tmin</a:t>
            </a:r>
            <a:r>
              <a:rPr lang="en-US" dirty="0"/>
              <a:t> variable stored as element</a:t>
            </a:r>
          </a:p>
        </p:txBody>
      </p:sp>
    </p:spTree>
    <p:extLst>
      <p:ext uri="{BB962C8B-B14F-4D97-AF65-F5344CB8AC3E}">
        <p14:creationId xmlns:p14="http://schemas.microsoft.com/office/powerpoint/2010/main" val="3832433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Billboard dataset described in Table 8 actually contains observations on two types of observational units: the song and its rank in each week. This manifests itself through the duplication of facts about the song: artist and time are repeated for every song in each week. The Billboard dataset needs to be broken down into two datasets: a song dataset which stores artist, song name and time, and a ranking dataset which gives the rank of the song in each week.</a:t>
            </a:r>
          </a:p>
        </p:txBody>
      </p:sp>
    </p:spTree>
    <p:extLst>
      <p:ext uri="{BB962C8B-B14F-4D97-AF65-F5344CB8AC3E}">
        <p14:creationId xmlns:p14="http://schemas.microsoft.com/office/powerpoint/2010/main" val="426245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19364-C6ED-62F5-5080-A92D46A1B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F7402E-2D5F-01D2-2841-A4FB3AC5B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0E2A3A-C659-D354-C6BA-8ACA88AC71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603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70FEB-689F-57A9-FA9E-7312BF590F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F3803-D258-CACF-046C-A299423F8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ACA44-5561-E4CB-AACF-37CCC7173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B22B0-22FA-AF85-89B2-3236228F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A1491-B9E9-DA7F-CBD7-ADD62D84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9743472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F4650-EE98-5323-3749-5B906E001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D12617-26B2-6441-FCD2-E07EE597D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6BC3-C66E-8640-3108-F75CB2442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50681-CCA5-2FC1-452D-B4CAC4C34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0E599-77AB-01D4-A94D-C28A25AF5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6792070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EA843-2378-FC09-B622-73A05506A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F6761-2D4E-DDC5-493F-783EB1ECB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E7336-FBC4-F286-B326-654A9976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BEEFD-5458-4EC0-EA22-49D494CF3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4D31F-52D7-4FBF-E3B1-ECF999E8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6753115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8387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5EEE4-766A-B1A4-5A47-9F7BD925D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5DF48-64B5-4304-7359-D2F930BB2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18625-668E-656D-85BE-5034A655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3314E-3BB2-8315-C377-4BC2FFC84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F7539-54A2-B7F8-82FD-FCFBB688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371573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E2DF6-BB1D-62F5-BDD2-5A6B345A8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3E403-C38A-00F1-B4F8-7C526D68BB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F4C83-27BD-252B-7AD7-FADFC4C60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B316-AB17-331B-5938-43B98C93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D3E59-72BB-C324-497B-1A4A596A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142693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E1A97-0393-71FC-226C-B2E941355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A1BD3-89E1-27AA-C868-05051A130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742E29-F8FB-FDB2-60F7-8AD2C10CD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B69A0-B948-D753-672A-8E93D45CB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B86D8-766D-5D5E-E481-B0791D67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21A8A-95F4-392A-3362-37CF91C3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061691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8451D-F376-DFC1-CA46-AEF34E07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3FBD9-AB53-A107-2D0D-38D1491F6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A526-2809-45A6-66AE-59C2297C56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E2814A-54B4-51B4-D8D7-CAD448F076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81626-B26D-B157-184D-14A6BD803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82A992-EE0A-FD03-AD4F-359F12E05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DD3B3-AFEA-5C65-0C62-F88C0D889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EDF4C5-A65C-DB0C-735B-B0D5BA22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18105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3B6B8-2857-E7A2-5533-DB0EB7CF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FD0519-7FF3-5592-F228-4AFCD6D5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315AE2-2371-4F0B-51BA-6D8BB7C91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C0935-015D-88BF-0E36-D3300FBF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765008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E0B30-44CC-2710-EABA-A5D1B3704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FE6B11-ED79-D6B6-B670-71BA9C45C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7C80C-16E6-3B8B-1F3E-B6073FF7C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610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01E98-317C-1E5B-6BD0-40BEF24F6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DA384-0799-5809-E9CD-28648E214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E06B9-9B3B-09F3-28DA-8A79B5E12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DBD646-C28D-7A15-FA6A-7FA616FFC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A69FF-BDE0-1CA4-C784-96B2DC6D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D40DD2-AA2D-B821-37CD-2B9B9D015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9513568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243F-C05D-9D26-09A0-3B07FE7AA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3A294-4B95-A05A-ACF1-6407248F5A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4C09B-71C7-3649-65DD-F6301EFFC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362BA-3694-B190-FA48-B50866561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6FA2A-61A9-30A2-CEB1-CF99F1A1B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E7D6F-5266-3857-F21F-05CF4228B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62625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28BD70-E815-78C5-7308-9ACE66E5A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3E956-E6F2-1E60-CDFC-BE840152D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7018B-E2A8-301A-C70A-CFC37D36C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4894D-E8B7-624B-B7E2-05F497B836B2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6757C-C729-28CA-258A-CE187730E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B6627-65A0-6ED1-5EA8-5FEBCBAF8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1855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33">
                <a:latin typeface="Times New Roman"/>
                <a:ea typeface="Times New Roman"/>
                <a:cs typeface="Times New Roman"/>
                <a:sym typeface="Times New Roman"/>
              </a:rPr>
              <a:t>COGS 9 - Introduction to Data Science</a:t>
            </a:r>
            <a:endParaRPr sz="4533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Winter 24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Discussion Section 4</a:t>
            </a:r>
            <a:endParaRPr sz="31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737400" y="4007125"/>
            <a:ext cx="76692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9CB9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99920-2D20-E2F6-5797-A2AD168E5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374EF4-F73B-37B4-65A2-2CF6DE771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0A23AFE-C98A-9C48-958D-A84351C66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04C3F-7983-0B98-4C26-9C170252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700" dirty="0"/>
              <a:t>One type in multiple tables</a:t>
            </a:r>
            <a:endParaRPr lang="en-US" sz="2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39E67-E737-C498-BBAC-48B894B323C5}"/>
              </a:ext>
            </a:extLst>
          </p:cNvPr>
          <p:cNvSpPr txBox="1"/>
          <p:nvPr/>
        </p:nvSpPr>
        <p:spPr>
          <a:xfrm>
            <a:off x="209006" y="1776549"/>
            <a:ext cx="86301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values about a single type of observational unit spread out over multiple tables or files.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tables and files are often split up by another variable, so that each represents a single year, person, or location. E.g. – different files for each month, titled Jan 2024, Feb 2024 and so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all files are consistent in format – add a column to each table representing the file name (since that is usually an important variable), combine all files into a single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inconsistent files – individual tidying of files, make variables, formats and conventions consistent in all, then merge</a:t>
            </a:r>
          </a:p>
        </p:txBody>
      </p:sp>
    </p:spTree>
    <p:extLst>
      <p:ext uri="{BB962C8B-B14F-4D97-AF65-F5344CB8AC3E}">
        <p14:creationId xmlns:p14="http://schemas.microsoft.com/office/powerpoint/2010/main" val="3103424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85AE9-9AF4-D3F5-26D8-CE19DCCF0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3889-2E6C-DED1-174F-8D2BA7492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882" y="1826361"/>
            <a:ext cx="4494288" cy="2938330"/>
          </a:xfrm>
        </p:spPr>
        <p:txBody>
          <a:bodyPr>
            <a:normAutofit/>
          </a:bodyPr>
          <a:lstStyle/>
          <a:p>
            <a:r>
              <a:rPr lang="en-US" sz="1500" dirty="0"/>
              <a:t>Why is this dataset messy? How can you improve it?</a:t>
            </a:r>
            <a:endParaRPr lang="en-US" sz="1500" dirty="0">
              <a:effectLst/>
              <a:latin typeface="Helvetica" pitchFamily="2" charset="0"/>
            </a:endParaRPr>
          </a:p>
          <a:p>
            <a:endParaRPr lang="en-US" sz="1500" dirty="0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D06F07-E538-9C72-A97C-8479900B1A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48" r="40424" b="35306"/>
          <a:stretch/>
        </p:blipFill>
        <p:spPr>
          <a:xfrm>
            <a:off x="251883" y="2372477"/>
            <a:ext cx="5086549" cy="1734136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Google Shape;125;p24">
            <a:extLst>
              <a:ext uri="{FF2B5EF4-FFF2-40B4-BE49-F238E27FC236}">
                <a16:creationId xmlns:a16="http://schemas.microsoft.com/office/drawing/2014/main" id="{05582FAE-E162-EB9E-2C8C-7534FF1997FB}"/>
              </a:ext>
            </a:extLst>
          </p:cNvPr>
          <p:cNvSpPr txBox="1"/>
          <p:nvPr/>
        </p:nvSpPr>
        <p:spPr>
          <a:xfrm>
            <a:off x="5427633" y="1403811"/>
            <a:ext cx="79365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ym typeface="Times New Roman"/>
              </a:rPr>
              <a:t>Make sure you fill out the attendance form: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A0846D-1C34-DFF3-0A79-FB40574C8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328" y="2032838"/>
            <a:ext cx="2073775" cy="207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3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26786-05B4-8FEA-371A-5FC91731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634" y="280852"/>
            <a:ext cx="7157553" cy="891540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Reading: Data Organization in Spreadsheet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83A0-5E1E-4ACA-5A31-59B6016FD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34" y="1756121"/>
            <a:ext cx="7855131" cy="2722051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Spreadsheets and data frames are widely used for data entry, storage, and analysis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Good spreadsheets are less error-prone, easier for computers to process, and easier to share with collaborators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Standardized data storage allows for open-source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analysis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tools that work on your data straight out of the box. Huge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 saver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guide outlines key practices for organizing spreadsheet data effectively to minimize errors and improve analysis.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2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3DA9C-A34D-E4DB-83B8-970FB224F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A2D64-AB79-4860-C544-A950CC046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10" y="1823822"/>
            <a:ext cx="7942216" cy="2748177"/>
          </a:xfrm>
        </p:spPr>
        <p:txBody>
          <a:bodyPr anchor="ctr">
            <a:normAutofit/>
          </a:bodyPr>
          <a:lstStyle/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consistent codes for categorical variables – E.g., male/female vs M/F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a consistent fixed code for any missing values:</a:t>
            </a:r>
          </a:p>
          <a:p>
            <a:pPr lvl="1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Every cell should be filled – distinguish between truly missing &amp; unintentionally missing values</a:t>
            </a:r>
          </a:p>
          <a:p>
            <a:pPr lvl="1"/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Could use hyphen (-), NA, N/A; avoid using numbers like -999 or 999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consistent variable names across files – E.g., “Glucose_10wk” vs “gluc_10weeks”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consistent subject identifiers – E.g., ”Mouse153” vs “153” vs “Mouse-153F”</a:t>
            </a:r>
          </a:p>
          <a:p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859BE2-6C89-55DE-A6C5-C42D83A37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815C129-7C85-ECB8-4F66-0950C64C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5A5117-9E20-AE2F-A05B-12DC40545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9144000" cy="172142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8D935-18AB-A85A-8FC1-2A0F201B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411480"/>
            <a:ext cx="7157553" cy="89154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C5566-9A89-2E9A-F12E-20106F4B2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310" y="1823822"/>
            <a:ext cx="7942216" cy="2748177"/>
          </a:xfrm>
        </p:spPr>
        <p:txBody>
          <a:bodyPr anchor="ctr">
            <a:normAutofit/>
          </a:bodyPr>
          <a:lstStyle/>
          <a:p>
            <a:r>
              <a:rPr lang="en-US" sz="1500" dirty="0"/>
              <a:t>Use a consistent data layout in multiple files – easy to combine multiple files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consistent file names – E.g., “Serum batch1 2015-01-30.csv” vs “batch2 serum 52915.csv”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a consistent format for all dates – standard format is YYYY-MM-DD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Use consistent phrases in your notes – E.g., “dead” vs “Dead”, “lo off curve” vs ”off curve lo”</a:t>
            </a:r>
          </a:p>
          <a:p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 careful about extra spaces within cells – E.g., Blank cell vs a cell with space, “male “ vs “ male ”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5370E1-0499-34F9-C6EA-7AD6169E0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4478172"/>
            <a:ext cx="7475562" cy="665328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7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C05EA-D0BD-55C5-648A-62B67F8D9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68" y="361926"/>
            <a:ext cx="7044316" cy="9981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Good names for things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24BB35-527F-C142-0766-BB60FEF4D617}"/>
              </a:ext>
            </a:extLst>
          </p:cNvPr>
          <p:cNvSpPr txBox="1"/>
          <p:nvPr/>
        </p:nvSpPr>
        <p:spPr>
          <a:xfrm>
            <a:off x="217715" y="1648771"/>
            <a:ext cx="4354286" cy="293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Avoid spaces – makes programming harder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 either underscores or hyphens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Avoid other special characters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Name should be short but meaningful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Try not to include “final “ in file name </a:t>
            </a:r>
          </a:p>
        </p:txBody>
      </p:sp>
      <p:pic>
        <p:nvPicPr>
          <p:cNvPr id="4" name="Content Placeholder 3" descr="A screenshot of a table&#10;&#10;Description automatically generated">
            <a:extLst>
              <a:ext uri="{FF2B5EF4-FFF2-40B4-BE49-F238E27FC236}">
                <a16:creationId xmlns:a16="http://schemas.microsoft.com/office/drawing/2014/main" id="{CCD61603-9644-33CA-F726-FBC2A67EF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2326" y="1648771"/>
            <a:ext cx="4371349" cy="2633737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26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C53E3-39EC-4392-B091-D1A17977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Date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3126F-CD66-9B68-B4F2-5DD5B0DF4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967" y="1648771"/>
            <a:ext cx="4302034" cy="2938330"/>
          </a:xfrm>
        </p:spPr>
        <p:txBody>
          <a:bodyPr>
            <a:normAutofit/>
          </a:bodyPr>
          <a:lstStyle/>
          <a:p>
            <a:r>
              <a:rPr lang="en-US" sz="1800" dirty="0"/>
              <a:t>ISO 8601 Standard - YYYY-MM-DD</a:t>
            </a:r>
          </a:p>
          <a:p>
            <a:r>
              <a:rPr lang="en-US" sz="1800" dirty="0"/>
              <a:t>prefer to use a plain text format for columns in an Excel worksheet that are going to contain dates</a:t>
            </a:r>
          </a:p>
          <a:p>
            <a:r>
              <a:rPr lang="en-US" sz="1800" dirty="0"/>
              <a:t>Another way in excel is to begin the date with an apostrophe - '2014-06-14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492BD51B-1285-8C1C-7893-87333B5D6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968" y="1519901"/>
            <a:ext cx="3912119" cy="241573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EB109-6016-AB45-B7FC-9BE9415986EB}"/>
              </a:ext>
            </a:extLst>
          </p:cNvPr>
          <p:cNvSpPr txBox="1"/>
          <p:nvPr/>
        </p:nvSpPr>
        <p:spPr>
          <a:xfrm>
            <a:off x="5155721" y="3975220"/>
            <a:ext cx="418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1400" dirty="0"/>
              <a:t>A spreadsheet with inconsistent date 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29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ED305-BFE7-7E72-4EB7-7D57D9EA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No empty cells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7FD09-B3BB-DE0F-C7C3-63B9D1F32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8771"/>
            <a:ext cx="3719225" cy="2938330"/>
          </a:xfrm>
        </p:spPr>
        <p:txBody>
          <a:bodyPr>
            <a:normAutofit/>
          </a:bodyPr>
          <a:lstStyle/>
          <a:p>
            <a:r>
              <a:rPr lang="en-US" sz="1500"/>
              <a:t>“NA” or a hyphen</a:t>
            </a:r>
          </a:p>
          <a:p>
            <a:r>
              <a:rPr lang="en-US" sz="1500"/>
              <a:t>Don’t let people assume repetition</a:t>
            </a:r>
          </a:p>
        </p:txBody>
      </p:sp>
      <p:pic>
        <p:nvPicPr>
          <p:cNvPr id="4" name="Picture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07669E9-4C48-08F2-9F49-045B943D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314" y="1455328"/>
            <a:ext cx="3840956" cy="293833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49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2C106-793D-074C-C369-11D023F82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One thing in a cell</a:t>
            </a:r>
          </a:p>
        </p:txBody>
      </p:sp>
      <p:pic>
        <p:nvPicPr>
          <p:cNvPr id="4" name="Content Placeholder 3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73AC69A-2555-144D-C888-4915D004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177" y="1696351"/>
            <a:ext cx="5886483" cy="286966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2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74A502-493C-19C3-8328-2C3DE005F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2A53C1-EFEA-B99D-A5C0-E5FFEEE8B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3A2CD0-6B4C-2F3A-7B0F-4564FF7E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8B454-FBB7-D4F6-4AE7-552481AB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Make it a rectangle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71C9291-8152-FB3B-5897-B3C6C8F05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39CB40AB-C06F-42F5-3C5D-D8460556B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6034"/>
          <a:stretch/>
        </p:blipFill>
        <p:spPr>
          <a:xfrm>
            <a:off x="17415" y="1744681"/>
            <a:ext cx="5195624" cy="2426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8E635C-A395-77D5-7182-495B10C414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78" r="4301"/>
          <a:stretch/>
        </p:blipFill>
        <p:spPr>
          <a:xfrm>
            <a:off x="5256582" y="1955756"/>
            <a:ext cx="3846005" cy="22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7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C955-A160-B7AF-C7AD-FEB271050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Today’s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AEF00-E503-375E-3D20-6C624E658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Paper 1: </a:t>
            </a:r>
            <a:r>
              <a:rPr lang="en-US" dirty="0"/>
              <a:t>Tidy Data</a:t>
            </a:r>
          </a:p>
          <a:p>
            <a:r>
              <a:rPr lang="en-US" b="1" dirty="0"/>
              <a:t>Paper 2: </a:t>
            </a:r>
            <a:r>
              <a:rPr lang="en-US" dirty="0"/>
              <a:t>Data Organization in Spreadsheets</a:t>
            </a:r>
          </a:p>
          <a:p>
            <a:r>
              <a:rPr lang="en-US" dirty="0"/>
              <a:t>Project Discussion / Q&amp;A</a:t>
            </a:r>
          </a:p>
        </p:txBody>
      </p:sp>
    </p:spTree>
    <p:extLst>
      <p:ext uri="{BB962C8B-B14F-4D97-AF65-F5344CB8AC3E}">
        <p14:creationId xmlns:p14="http://schemas.microsoft.com/office/powerpoint/2010/main" val="108093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0377BA-E95E-6401-96A4-78EFDB837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33283-3020-2E8E-DE32-E1CA81AD2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Create a data dictionary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8B0D1-A93B-2A66-21E9-6A5F34B95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67" y="1747973"/>
            <a:ext cx="3719225" cy="2938330"/>
          </a:xfrm>
        </p:spPr>
        <p:txBody>
          <a:bodyPr>
            <a:normAutofit/>
          </a:bodyPr>
          <a:lstStyle/>
          <a:p>
            <a:r>
              <a:rPr lang="en-US" sz="1500" dirty="0"/>
              <a:t>The exact variable name as in the data file</a:t>
            </a:r>
          </a:p>
          <a:p>
            <a:r>
              <a:rPr lang="en-US" sz="1500" dirty="0"/>
              <a:t>A version of the variable name that might be used in data visualizations</a:t>
            </a:r>
          </a:p>
          <a:p>
            <a:r>
              <a:rPr lang="en-US" sz="1500" dirty="0"/>
              <a:t>A longer explanation of what the variable means</a:t>
            </a:r>
          </a:p>
          <a:p>
            <a:r>
              <a:rPr lang="en-US" sz="1500" dirty="0"/>
              <a:t>The measurement units</a:t>
            </a:r>
          </a:p>
          <a:p>
            <a:r>
              <a:rPr lang="en-US" sz="1500" dirty="0"/>
              <a:t>Expected minimum and maximum values</a:t>
            </a:r>
          </a:p>
        </p:txBody>
      </p:sp>
      <p:pic>
        <p:nvPicPr>
          <p:cNvPr id="7" name="Picture 6" descr="A white sheet with black text&#10;&#10;Description automatically generated">
            <a:extLst>
              <a:ext uri="{FF2B5EF4-FFF2-40B4-BE49-F238E27FC236}">
                <a16:creationId xmlns:a16="http://schemas.microsoft.com/office/drawing/2014/main" id="{2A065D96-23FB-0DA6-F877-4889DAFE6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415" y="1618145"/>
            <a:ext cx="4996861" cy="2823226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57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51FD8-F61D-D759-3C8D-D5D1DDD3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26EEFEB-7B88-B5AC-9540-C67400F21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F6BAD6-5357-AB7D-392E-249360B7A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BA6671-E597-8773-D089-C8EE867F3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368" y="274122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No calculations in raw data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4188B2-6BDC-19CA-EA0E-71C603A4F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183" y="1725413"/>
            <a:ext cx="7367451" cy="2938330"/>
          </a:xfrm>
        </p:spPr>
        <p:txBody>
          <a:bodyPr>
            <a:normAutofit/>
          </a:bodyPr>
          <a:lstStyle/>
          <a:p>
            <a:r>
              <a:rPr lang="en-US" sz="2400" dirty="0"/>
              <a:t>Primary data file should contain just the data and nothing else: no calculations, no graphs</a:t>
            </a:r>
          </a:p>
          <a:p>
            <a:r>
              <a:rPr lang="en-US" sz="2400" dirty="0"/>
              <a:t>If you want to do some analyses in Excel, make a copy of the file and do your calculations and graphs in the copy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D1CF01D-ABF9-586E-2180-9313B403F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31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8708DE-4A25-60D4-4B2A-54DBA8AC6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DA6A7-1F9B-7110-3502-885AAA76A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Don’t use font color or highlighting as data</a:t>
            </a:r>
          </a:p>
        </p:txBody>
      </p:sp>
      <p:pic>
        <p:nvPicPr>
          <p:cNvPr id="3" name="Content Placeholder 2" descr="A screenshot of a table&#10;&#10;Description automatically generated">
            <a:extLst>
              <a:ext uri="{FF2B5EF4-FFF2-40B4-BE49-F238E27FC236}">
                <a16:creationId xmlns:a16="http://schemas.microsoft.com/office/drawing/2014/main" id="{99D88D56-7CFF-1CC4-BDBE-705E25C9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924" y="1933439"/>
            <a:ext cx="8058150" cy="25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14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105A5-6950-7522-DF89-D1D3CF16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060" y="292401"/>
            <a:ext cx="7044316" cy="998131"/>
          </a:xfrm>
        </p:spPr>
        <p:txBody>
          <a:bodyPr>
            <a:normAutofit/>
          </a:bodyPr>
          <a:lstStyle/>
          <a:p>
            <a:r>
              <a:rPr lang="en-US" dirty="0"/>
              <a:t>Backup &amp; 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03CA7-0852-D57F-15BE-5C278E4DB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738" y="1718729"/>
            <a:ext cx="7307156" cy="2938330"/>
          </a:xfrm>
        </p:spPr>
        <p:txBody>
          <a:bodyPr>
            <a:normAutofit/>
          </a:bodyPr>
          <a:lstStyle/>
          <a:p>
            <a:r>
              <a:rPr lang="en-US" sz="1500" dirty="0"/>
              <a:t>Make backups (write-protect the file if not actively entering data)</a:t>
            </a:r>
          </a:p>
          <a:p>
            <a:r>
              <a:rPr lang="en-US" sz="1500" dirty="0"/>
              <a:t>Use data validation to avoid errors</a:t>
            </a:r>
          </a:p>
          <a:p>
            <a:pPr lvl="1"/>
            <a:r>
              <a:rPr lang="en-US" sz="1500" dirty="0"/>
              <a:t>In excel , Select a column</a:t>
            </a:r>
          </a:p>
          <a:p>
            <a:pPr lvl="1"/>
            <a:r>
              <a:rPr lang="en-US" sz="1500" dirty="0"/>
              <a:t>In the menu bar, choose Data → Validation</a:t>
            </a:r>
          </a:p>
          <a:p>
            <a:pPr lvl="1"/>
            <a:r>
              <a:rPr lang="en-US" sz="1500" dirty="0"/>
              <a:t>Choose appropriate validation criteria</a:t>
            </a:r>
          </a:p>
          <a:p>
            <a:pPr lvl="2"/>
            <a:r>
              <a:rPr lang="en-US" dirty="0"/>
              <a:t>A whole number in some range</a:t>
            </a:r>
          </a:p>
          <a:p>
            <a:pPr lvl="2"/>
            <a:r>
              <a:rPr lang="en-US" dirty="0"/>
              <a:t>A decimal number in some range</a:t>
            </a:r>
          </a:p>
          <a:p>
            <a:pPr lvl="2"/>
            <a:r>
              <a:rPr lang="en-US" dirty="0"/>
              <a:t>A list of possible values</a:t>
            </a:r>
          </a:p>
          <a:p>
            <a:pPr lvl="2"/>
            <a:r>
              <a:rPr lang="en-US" dirty="0"/>
              <a:t>Text, but with a limit on length</a:t>
            </a:r>
          </a:p>
          <a:p>
            <a:r>
              <a:rPr lang="en-US" sz="1500" dirty="0"/>
              <a:t>Save the data in plain text files – E.g., csv, tab delimited text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80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>
          <a:extLst>
            <a:ext uri="{FF2B5EF4-FFF2-40B4-BE49-F238E27FC236}">
              <a16:creationId xmlns:a16="http://schemas.microsoft.com/office/drawing/2014/main" id="{E9B6B9D9-103B-ABEA-C835-16B109A34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>
            <a:extLst>
              <a:ext uri="{FF2B5EF4-FFF2-40B4-BE49-F238E27FC236}">
                <a16:creationId xmlns:a16="http://schemas.microsoft.com/office/drawing/2014/main" id="{988F5841-2AB1-C913-1896-990F769C5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6300" y="501000"/>
            <a:ext cx="8531400" cy="8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Questions?</a:t>
            </a:r>
            <a:endParaRPr sz="24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24">
            <a:extLst>
              <a:ext uri="{FF2B5EF4-FFF2-40B4-BE49-F238E27FC236}">
                <a16:creationId xmlns:a16="http://schemas.microsoft.com/office/drawing/2014/main" id="{3960FE8D-32BD-48D8-25E6-BEE2676D1F43}"/>
              </a:ext>
            </a:extLst>
          </p:cNvPr>
          <p:cNvSpPr txBox="1"/>
          <p:nvPr/>
        </p:nvSpPr>
        <p:spPr>
          <a:xfrm>
            <a:off x="541431" y="-455718"/>
            <a:ext cx="79365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the rest of the time to begin working on your projects, feel free to come and discuss with us anything related to quizzes, assignments or project</a:t>
            </a:r>
            <a:endParaRPr sz="180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4">
            <a:extLst>
              <a:ext uri="{FF2B5EF4-FFF2-40B4-BE49-F238E27FC236}">
                <a16:creationId xmlns:a16="http://schemas.microsoft.com/office/drawing/2014/main" id="{A3A023A1-94EC-8D50-ACF8-BBF84F133E85}"/>
              </a:ext>
            </a:extLst>
          </p:cNvPr>
          <p:cNvSpPr txBox="1"/>
          <p:nvPr/>
        </p:nvSpPr>
        <p:spPr>
          <a:xfrm>
            <a:off x="2120438" y="2356763"/>
            <a:ext cx="1198200" cy="1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129" name="Google Shape;129;p24">
            <a:extLst>
              <a:ext uri="{FF2B5EF4-FFF2-40B4-BE49-F238E27FC236}">
                <a16:creationId xmlns:a16="http://schemas.microsoft.com/office/drawing/2014/main" id="{BA24B381-9D04-3BD1-9A47-53A4E4E32F27}"/>
              </a:ext>
            </a:extLst>
          </p:cNvPr>
          <p:cNvSpPr txBox="1"/>
          <p:nvPr/>
        </p:nvSpPr>
        <p:spPr>
          <a:xfrm>
            <a:off x="5533975" y="2384825"/>
            <a:ext cx="13551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059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9127A0-CD8C-0512-5858-9CADD372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 b="1" dirty="0"/>
              <a:t>Reading: 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08437-2912-D045-D1FA-D4119C2A2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8771"/>
            <a:ext cx="3719225" cy="2938330"/>
          </a:xfrm>
        </p:spPr>
        <p:txBody>
          <a:bodyPr>
            <a:normAutofit/>
          </a:bodyPr>
          <a:lstStyle/>
          <a:p>
            <a:r>
              <a:rPr lang="en-US" sz="1500" dirty="0"/>
              <a:t>80% of time are spent on data cleaning and preparation</a:t>
            </a:r>
          </a:p>
          <a:p>
            <a:r>
              <a:rPr lang="en-US" sz="1500" b="1" dirty="0">
                <a:effectLst/>
              </a:rPr>
              <a:t>Tidy</a:t>
            </a:r>
            <a:r>
              <a:rPr lang="en-US" sz="1500" dirty="0">
                <a:effectLst/>
              </a:rPr>
              <a:t>: a standardized way to link the structure of a dataset (its physical layout) with its semantics (its meaning) </a:t>
            </a:r>
          </a:p>
          <a:p>
            <a:r>
              <a:rPr lang="en-US" sz="1500" dirty="0">
                <a:effectLst/>
              </a:rPr>
              <a:t>This makes it easier to develop </a:t>
            </a:r>
            <a:r>
              <a:rPr lang="en-US" sz="1500" b="1" dirty="0">
                <a:effectLst/>
              </a:rPr>
              <a:t>tidy tools </a:t>
            </a:r>
            <a:r>
              <a:rPr lang="en-US" sz="1500" dirty="0">
                <a:effectLst/>
              </a:rPr>
              <a:t>for </a:t>
            </a:r>
            <a:r>
              <a:rPr lang="en-US" sz="1500" b="1" dirty="0">
                <a:effectLst/>
              </a:rPr>
              <a:t>data analysis, </a:t>
            </a:r>
            <a:r>
              <a:rPr lang="en-US" sz="1500" dirty="0">
                <a:effectLst/>
              </a:rPr>
              <a:t>regardless of technical domain, the application of the tools should be easy (e.g., plotting x vs y, or doing a regression)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7" name="Graphic 6" descr="Mop and bucket">
            <a:extLst>
              <a:ext uri="{FF2B5EF4-FFF2-40B4-BE49-F238E27FC236}">
                <a16:creationId xmlns:a16="http://schemas.microsoft.com/office/drawing/2014/main" id="{E854C3CB-2EB5-5040-4928-CAA88F21F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6746" y="1638685"/>
            <a:ext cx="2816936" cy="2816936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56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24632" cy="154637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AA30D1-CB54-0DA2-2C8B-3F6B7616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457197"/>
            <a:ext cx="7044316" cy="998131"/>
          </a:xfrm>
        </p:spPr>
        <p:txBody>
          <a:bodyPr>
            <a:normAutofit/>
          </a:bodyPr>
          <a:lstStyle/>
          <a:p>
            <a:r>
              <a:rPr lang="en-US"/>
              <a:t>Principles of Tidy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5ED6B-D8FD-B2CC-F8C2-57F4DFC37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1648771"/>
            <a:ext cx="3719225" cy="2938330"/>
          </a:xfrm>
        </p:spPr>
        <p:txBody>
          <a:bodyPr>
            <a:normAutofit/>
          </a:bodyPr>
          <a:lstStyle/>
          <a:p>
            <a:r>
              <a:rPr lang="en-US" sz="1500" dirty="0">
                <a:effectLst/>
              </a:rPr>
              <a:t>A dataset is a collection of </a:t>
            </a:r>
            <a:r>
              <a:rPr lang="en-US" sz="1500" b="1" dirty="0">
                <a:effectLst/>
              </a:rPr>
              <a:t>values </a:t>
            </a:r>
            <a:r>
              <a:rPr lang="en-US" sz="1500" dirty="0">
                <a:effectLst/>
              </a:rPr>
              <a:t>that can include numbers or words </a:t>
            </a:r>
          </a:p>
          <a:p>
            <a:r>
              <a:rPr lang="en-US" sz="1500" dirty="0">
                <a:effectLst/>
              </a:rPr>
              <a:t>Each value in a dataset belongs to an </a:t>
            </a:r>
            <a:r>
              <a:rPr lang="en-US" sz="1500" b="1" dirty="0">
                <a:effectLst/>
              </a:rPr>
              <a:t>observation, variable pair : </a:t>
            </a:r>
            <a:endParaRPr lang="en-US" sz="1500" dirty="0">
              <a:effectLst/>
            </a:endParaRPr>
          </a:p>
          <a:p>
            <a:pPr lvl="1"/>
            <a:r>
              <a:rPr lang="en-US" sz="1500" dirty="0"/>
              <a:t>Each variable forms a column</a:t>
            </a:r>
          </a:p>
          <a:p>
            <a:pPr lvl="1"/>
            <a:r>
              <a:rPr lang="en-US" sz="1500" dirty="0"/>
              <a:t>Each observation forms a row</a:t>
            </a:r>
          </a:p>
          <a:p>
            <a:pPr lvl="1"/>
            <a:r>
              <a:rPr lang="en-US" sz="1500" dirty="0"/>
              <a:t>Each type of observational unit forms a table</a:t>
            </a:r>
          </a:p>
          <a:p>
            <a:r>
              <a:rPr lang="en-US" sz="1500" dirty="0"/>
              <a:t>Makes it easy for an analyst or computer to extract required information</a:t>
            </a:r>
          </a:p>
          <a:p>
            <a:endParaRPr lang="en-US" sz="1500" dirty="0"/>
          </a:p>
        </p:txBody>
      </p:sp>
      <p:pic>
        <p:nvPicPr>
          <p:cNvPr id="4" name="Picture 3" descr="A list of songs with text&#10;&#10;Description automatically generated">
            <a:extLst>
              <a:ext uri="{FF2B5EF4-FFF2-40B4-BE49-F238E27FC236}">
                <a16:creationId xmlns:a16="http://schemas.microsoft.com/office/drawing/2014/main" id="{4B7C85B7-3934-2626-CA28-C696FE30C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525" y="1655494"/>
            <a:ext cx="3591379" cy="278331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4657060"/>
            <a:ext cx="5107781" cy="486440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94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B78F-E4CA-6565-1F2D-D8BE597A1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Mistakes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48F63699-4348-E0DA-891F-EF0A057269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69218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3351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8B275D-1BCD-17EF-6CD8-DC6B4B43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Column headers are values not variable names</a:t>
            </a:r>
          </a:p>
        </p:txBody>
      </p:sp>
      <p:pic>
        <p:nvPicPr>
          <p:cNvPr id="4" name="Content Placeholder 3" descr="A table with numbers and a few words&#10;&#10;Description automatically generated">
            <a:extLst>
              <a:ext uri="{FF2B5EF4-FFF2-40B4-BE49-F238E27FC236}">
                <a16:creationId xmlns:a16="http://schemas.microsoft.com/office/drawing/2014/main" id="{2B703EA4-CF8A-B334-4F8D-947E766E3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60" y="1933439"/>
            <a:ext cx="5501125" cy="20491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CC087B-C558-26DF-BDD0-C93C41A0D2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015"/>
          <a:stretch/>
        </p:blipFill>
        <p:spPr>
          <a:xfrm>
            <a:off x="6114772" y="1879649"/>
            <a:ext cx="2784680" cy="222047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B23760FE-4BAC-024A-BE46-CDE188185429}"/>
              </a:ext>
            </a:extLst>
          </p:cNvPr>
          <p:cNvSpPr/>
          <p:nvPr/>
        </p:nvSpPr>
        <p:spPr>
          <a:xfrm>
            <a:off x="5565172" y="3008873"/>
            <a:ext cx="668892" cy="153868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C02E2-D9B1-05B8-15FD-C41C25B72DE0}"/>
              </a:ext>
            </a:extLst>
          </p:cNvPr>
          <p:cNvSpPr txBox="1"/>
          <p:nvPr/>
        </p:nvSpPr>
        <p:spPr>
          <a:xfrm>
            <a:off x="1730188" y="4100126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Messy - wide 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A6B69-F1F6-5112-CC1B-0E13658F96A8}"/>
              </a:ext>
            </a:extLst>
          </p:cNvPr>
          <p:cNvSpPr txBox="1"/>
          <p:nvPr/>
        </p:nvSpPr>
        <p:spPr>
          <a:xfrm>
            <a:off x="6364941" y="4146292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Tidy - same information in a different format</a:t>
            </a:r>
          </a:p>
        </p:txBody>
      </p:sp>
    </p:spTree>
    <p:extLst>
      <p:ext uri="{BB962C8B-B14F-4D97-AF65-F5344CB8AC3E}">
        <p14:creationId xmlns:p14="http://schemas.microsoft.com/office/powerpoint/2010/main" val="138820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7A2B3B-C48E-6FA4-8429-00A5F8641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C06EC-5581-F953-D586-342FBE84D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DCBFBF-3067-93B2-F813-55C4718B6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562629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FD1B4-2C4C-FD68-3FE5-E2F7EB9A2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370810"/>
            <a:ext cx="7900987" cy="6130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variables stored in one column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7063E66-51D2-0C8F-2BF9-9CAE8C38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88" y="1721114"/>
            <a:ext cx="5115421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F9C661-0EDB-1610-7D6F-1C7069585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FF3BA-81BB-5478-FD0C-1D7D2976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170" y="179595"/>
            <a:ext cx="5084763" cy="20018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6389D1-A3EC-C64B-BC28-B1090D29F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713" y="2761067"/>
            <a:ext cx="5084763" cy="1981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065DE1-3B1C-6AF7-D1CE-EFE1A35C0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75449"/>
            <a:ext cx="1971675" cy="1910443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Variables are stored in both rows and columns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F2D14E79-0625-E12A-2CD9-D0B2BBB71E44}"/>
              </a:ext>
            </a:extLst>
          </p:cNvPr>
          <p:cNvSpPr/>
          <p:nvPr/>
        </p:nvSpPr>
        <p:spPr>
          <a:xfrm rot="5400000">
            <a:off x="4766190" y="2329568"/>
            <a:ext cx="390317" cy="202204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099CE717-563D-A463-700E-E2FD707B2B3D}"/>
              </a:ext>
            </a:extLst>
          </p:cNvPr>
          <p:cNvSpPr/>
          <p:nvPr/>
        </p:nvSpPr>
        <p:spPr>
          <a:xfrm>
            <a:off x="6074789" y="3680827"/>
            <a:ext cx="259509" cy="178687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47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1B90EC-7BB3-3CA3-2145-94ADBB6B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8452002" cy="150647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B39C29-833F-D51B-2D2D-531378E10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79" y="295035"/>
            <a:ext cx="5741571" cy="55491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2700"/>
              <a:t>Multiple types in one table</a:t>
            </a:r>
          </a:p>
        </p:txBody>
      </p:sp>
      <p:pic>
        <p:nvPicPr>
          <p:cNvPr id="5" name="Content Placeholder 3" descr="A list of numbers and a few words&#10;&#10;Description automatically generated with medium confidence">
            <a:extLst>
              <a:ext uri="{FF2B5EF4-FFF2-40B4-BE49-F238E27FC236}">
                <a16:creationId xmlns:a16="http://schemas.microsoft.com/office/drawing/2014/main" id="{7F5EA491-21C0-0ABC-2E4E-BB4A59936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657" y="1598981"/>
            <a:ext cx="4438343" cy="2485471"/>
          </a:xfrm>
          <a:prstGeom prst="rect">
            <a:avLst/>
          </a:prstGeom>
        </p:spPr>
      </p:pic>
      <p:pic>
        <p:nvPicPr>
          <p:cNvPr id="6" name="Picture 5" descr="A list of songs with text&#10;&#10;Description automatically generated">
            <a:extLst>
              <a:ext uri="{FF2B5EF4-FFF2-40B4-BE49-F238E27FC236}">
                <a16:creationId xmlns:a16="http://schemas.microsoft.com/office/drawing/2014/main" id="{0DB56CAB-A046-B524-D04A-BADEF9B4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154" y="1505517"/>
            <a:ext cx="4485846" cy="2411142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0316" y="4708478"/>
            <a:ext cx="5163684" cy="435022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3F08C-5279-88DE-B5B6-DE03A3D05584}"/>
              </a:ext>
            </a:extLst>
          </p:cNvPr>
          <p:cNvSpPr txBox="1"/>
          <p:nvPr/>
        </p:nvSpPr>
        <p:spPr>
          <a:xfrm>
            <a:off x="516835" y="4014784"/>
            <a:ext cx="3532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observations on 2 units: song and rank in each week – artist &amp; time repeated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600C2A-EE8F-D066-FD4E-3FD19DC94750}"/>
              </a:ext>
            </a:extLst>
          </p:cNvPr>
          <p:cNvSpPr txBox="1"/>
          <p:nvPr/>
        </p:nvSpPr>
        <p:spPr>
          <a:xfrm>
            <a:off x="5805589" y="4058329"/>
            <a:ext cx="3204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different datasets – song dataset and ranking dataset</a:t>
            </a:r>
          </a:p>
        </p:txBody>
      </p:sp>
    </p:spTree>
    <p:extLst>
      <p:ext uri="{BB962C8B-B14F-4D97-AF65-F5344CB8AC3E}">
        <p14:creationId xmlns:p14="http://schemas.microsoft.com/office/powerpoint/2010/main" val="88872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</TotalTime>
  <Words>1413</Words>
  <Application>Microsoft Macintosh PowerPoint</Application>
  <PresentationFormat>On-screen Show (16:9)</PresentationFormat>
  <Paragraphs>125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</vt:lpstr>
      <vt:lpstr>Calibri</vt:lpstr>
      <vt:lpstr>Calibri Light</vt:lpstr>
      <vt:lpstr>Helvetica</vt:lpstr>
      <vt:lpstr>Times New Roman</vt:lpstr>
      <vt:lpstr>Office Theme</vt:lpstr>
      <vt:lpstr>COGS 9 - Introduction to Data Science Winter 24</vt:lpstr>
      <vt:lpstr>Today’s Agenda</vt:lpstr>
      <vt:lpstr>Reading: Tidy Data</vt:lpstr>
      <vt:lpstr>Principles of Tidy Data</vt:lpstr>
      <vt:lpstr>Common Mistakes</vt:lpstr>
      <vt:lpstr>Column headers are values not variable names</vt:lpstr>
      <vt:lpstr>Multiple variables stored in one column</vt:lpstr>
      <vt:lpstr>Variables are stored in both rows and columns</vt:lpstr>
      <vt:lpstr>Multiple types in one table</vt:lpstr>
      <vt:lpstr>One type in multiple tables</vt:lpstr>
      <vt:lpstr>Practice</vt:lpstr>
      <vt:lpstr>Reading: Data Organization in Spreadsheet</vt:lpstr>
      <vt:lpstr>Consistency</vt:lpstr>
      <vt:lpstr>Consistency</vt:lpstr>
      <vt:lpstr>Good names for things</vt:lpstr>
      <vt:lpstr>Date Formats</vt:lpstr>
      <vt:lpstr>No empty cells</vt:lpstr>
      <vt:lpstr>One thing in a cell</vt:lpstr>
      <vt:lpstr>Make it a rectangle</vt:lpstr>
      <vt:lpstr>Create a data dictionary</vt:lpstr>
      <vt:lpstr>No calculations in raw data file</vt:lpstr>
      <vt:lpstr>Don’t use font color or highlighting as data</vt:lpstr>
      <vt:lpstr>Backup &amp; Data Validation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COGS 9 - Introduction to Data Science Winter 24</dc:title>
  <cp:lastModifiedBy>n2mittal</cp:lastModifiedBy>
  <cp:revision>36</cp:revision>
  <dcterms:modified xsi:type="dcterms:W3CDTF">2024-02-07T19:44:54Z</dcterms:modified>
</cp:coreProperties>
</file>